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6"/>
  </p:notesMasterIdLst>
  <p:sldIdLst>
    <p:sldId id="258" r:id="rId3"/>
    <p:sldId id="331" r:id="rId4"/>
    <p:sldId id="332" r:id="rId5"/>
    <p:sldId id="340" r:id="rId6"/>
    <p:sldId id="333" r:id="rId7"/>
    <p:sldId id="334" r:id="rId8"/>
    <p:sldId id="335" r:id="rId9"/>
    <p:sldId id="336" r:id="rId10"/>
    <p:sldId id="337" r:id="rId11"/>
    <p:sldId id="338" r:id="rId12"/>
    <p:sldId id="341" r:id="rId13"/>
    <p:sldId id="339" r:id="rId14"/>
    <p:sldId id="32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2" autoAdjust="0"/>
    <p:restoredTop sz="94658"/>
  </p:normalViewPr>
  <p:slideViewPr>
    <p:cSldViewPr>
      <p:cViewPr varScale="1">
        <p:scale>
          <a:sx n="123" d="100"/>
          <a:sy n="123" d="100"/>
        </p:scale>
        <p:origin x="1625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C7FDE-936B-4F0E-856F-7593F148A682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38B4-AA28-4B88-848F-32CA692D8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0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38B4-AA28-4B88-848F-32CA692D89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088" y="446088"/>
            <a:ext cx="4705350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FAA1-A088-104C-97FF-A595BFCB96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9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8313" y="1628800"/>
            <a:ext cx="8135937" cy="4752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08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16632"/>
            <a:ext cx="7772400" cy="11521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name here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51" y="1700808"/>
            <a:ext cx="2376066" cy="2232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Your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59113" y="1700808"/>
            <a:ext cx="5545137" cy="453707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Your profile text here</a:t>
            </a:r>
          </a:p>
        </p:txBody>
      </p:sp>
    </p:spTree>
    <p:extLst>
      <p:ext uri="{BB962C8B-B14F-4D97-AF65-F5344CB8AC3E}">
        <p14:creationId xmlns:p14="http://schemas.microsoft.com/office/powerpoint/2010/main" val="148014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5E5F9-A80E-4183-896E-1087BF1ABB1C}" type="datetimeFigureOut">
              <a:rPr lang="en-GB" smtClean="0"/>
              <a:pPr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20428-48B6-48D5-8BA8-2E25F39A6E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5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40969"/>
            <a:ext cx="7772400" cy="7920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28728"/>
            <a:ext cx="6400800" cy="7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Barrister Name(s)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4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280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9552" y="980728"/>
            <a:ext cx="7776864" cy="0"/>
          </a:xfrm>
          <a:prstGeom prst="line">
            <a:avLst/>
          </a:prstGeom>
          <a:ln w="28575">
            <a:solidFill>
              <a:srgbClr val="E94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7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Kalinga" panose="020B0502040204020203" pitchFamily="34" charset="0"/>
          <a:ea typeface="+mj-ea"/>
          <a:cs typeface="Kalinga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8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linga" panose="020B0502040204020203" pitchFamily="34" charset="0"/>
          <a:ea typeface="+mn-ea"/>
          <a:cs typeface="Kaling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12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Kalinga" panose="020B0502040204020203" pitchFamily="34" charset="0"/>
          <a:ea typeface="+mn-ea"/>
          <a:cs typeface="Kaling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linga" panose="020B0502040204020203" pitchFamily="34" charset="0"/>
          <a:ea typeface="+mn-ea"/>
          <a:cs typeface="Kaling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Kalinga" panose="020B0502040204020203" pitchFamily="34" charset="0"/>
          <a:ea typeface="+mn-ea"/>
          <a:cs typeface="Kaling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Kalinga" panose="020B0502040204020203" pitchFamily="34" charset="0"/>
          <a:ea typeface="+mn-ea"/>
          <a:cs typeface="Kaling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879812" y="65253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www.erskinechambers.com</a:t>
            </a:r>
          </a:p>
        </p:txBody>
      </p:sp>
    </p:spTree>
    <p:extLst>
      <p:ext uri="{BB962C8B-B14F-4D97-AF65-F5344CB8AC3E}">
        <p14:creationId xmlns:p14="http://schemas.microsoft.com/office/powerpoint/2010/main" val="20501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05120-B5AD-0DC9-1117-C4FFEBC54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032956"/>
            <a:ext cx="7772400" cy="792088"/>
          </a:xfrm>
        </p:spPr>
        <p:txBody>
          <a:bodyPr/>
          <a:lstStyle/>
          <a:p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register of members: </a:t>
            </a:r>
            <a:b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it goes wrong and how to put it right</a:t>
            </a:r>
            <a:endParaRPr lang="en-GB" sz="6000" b="1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D289EDB-BB28-60DC-2A28-903E00B3C0C7}"/>
              </a:ext>
            </a:extLst>
          </p:cNvPr>
          <p:cNvSpPr txBox="1">
            <a:spLocks/>
          </p:cNvSpPr>
          <p:nvPr/>
        </p:nvSpPr>
        <p:spPr>
          <a:xfrm>
            <a:off x="685800" y="4725144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Kalinga" panose="020B0502040204020203" pitchFamily="34" charset="0"/>
                <a:ea typeface="+mj-ea"/>
                <a:cs typeface="Kalinga" panose="020B0502040204020203" pitchFamily="34" charset="0"/>
              </a:defRPr>
            </a:lvl1pPr>
          </a:lstStyle>
          <a:p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Nigel Dougherty and Olivia Tolson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0423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51420"/>
            <a:ext cx="8640960" cy="1143000"/>
          </a:xfrm>
        </p:spPr>
        <p:txBody>
          <a:bodyPr>
            <a:normAutofit/>
          </a:bodyPr>
          <a:lstStyle/>
          <a:p>
            <a:r>
              <a:rPr lang="en-GB" sz="2400" b="1" dirty="0"/>
              <a:t>8. Can a company can write up a “new” / “corrected” register itself?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925144"/>
          </a:xfrm>
        </p:spPr>
        <p:txBody>
          <a:bodyPr>
            <a:normAutofit/>
          </a:bodyPr>
          <a:lstStyle/>
          <a:p>
            <a:r>
              <a:rPr lang="en-GB" sz="2400" dirty="0"/>
              <a:t>Cases suggesting it can:</a:t>
            </a:r>
          </a:p>
          <a:p>
            <a:pPr lvl="1"/>
            <a:r>
              <a:rPr lang="en-GB" sz="2000" dirty="0"/>
              <a:t>Older authorities e.g. </a:t>
            </a:r>
            <a:r>
              <a:rPr lang="en-GB" sz="2000" b="1" i="1" dirty="0"/>
              <a:t>Re London and Mediterranean Bank (No. 2) (1871-72 ) LR 7 Ch App 55</a:t>
            </a:r>
            <a:r>
              <a:rPr lang="en-GB" sz="2000" dirty="0"/>
              <a:t>; </a:t>
            </a:r>
            <a:r>
              <a:rPr lang="en-GB" sz="2000" b="1" i="1" dirty="0"/>
              <a:t>Reese River Silver Mining Co v Smith (1869-70) LR 4 HL 64 </a:t>
            </a:r>
            <a:r>
              <a:rPr lang="en-GB" sz="2000" dirty="0"/>
              <a:t>(House of Lords)</a:t>
            </a:r>
          </a:p>
          <a:p>
            <a:pPr lvl="1"/>
            <a:r>
              <a:rPr lang="en-GB" sz="2000" dirty="0"/>
              <a:t>More recent authorities e.g. </a:t>
            </a:r>
            <a:r>
              <a:rPr lang="en-GB" sz="2000" b="1" i="1" dirty="0"/>
              <a:t>Re Compound Photonics Group Ltd [2019] EWHC 1140 (Ch)</a:t>
            </a:r>
          </a:p>
          <a:p>
            <a:r>
              <a:rPr lang="en-GB" sz="2400" dirty="0"/>
              <a:t>Compare:</a:t>
            </a:r>
          </a:p>
          <a:p>
            <a:pPr lvl="1"/>
            <a:r>
              <a:rPr lang="en-GB" sz="2000" dirty="0"/>
              <a:t> </a:t>
            </a:r>
            <a:r>
              <a:rPr lang="en-GB" sz="2000" b="1" i="1" dirty="0"/>
              <a:t>Re </a:t>
            </a:r>
            <a:r>
              <a:rPr lang="en-GB" sz="2000" b="1" i="1" dirty="0" err="1"/>
              <a:t>Coroin</a:t>
            </a:r>
            <a:r>
              <a:rPr lang="en-GB" sz="2000" b="1" i="1" dirty="0"/>
              <a:t> Ltd (No. 2) [2013] EWCA </a:t>
            </a:r>
            <a:r>
              <a:rPr lang="en-GB" sz="2000" b="1" i="1" dirty="0" err="1"/>
              <a:t>Civ</a:t>
            </a:r>
            <a:r>
              <a:rPr lang="en-GB" sz="2000" b="1" i="1" dirty="0"/>
              <a:t> 781</a:t>
            </a:r>
            <a:r>
              <a:rPr lang="en-GB" sz="2000" dirty="0"/>
              <a:t> 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814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C4BF-539F-C519-F057-FC876EDE8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773D-0604-2579-2A80-02FFD54C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9. When a court order is appropriate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2F6A-A93C-D632-7D2B-FD76C8DF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925144"/>
          </a:xfrm>
        </p:spPr>
        <p:txBody>
          <a:bodyPr>
            <a:normAutofit/>
          </a:bodyPr>
          <a:lstStyle/>
          <a:p>
            <a:r>
              <a:rPr lang="en-GB" sz="2400" b="1" i="1" dirty="0"/>
              <a:t>Re Compound Photonics Group Ltd [2019] EWHC 1140 (Ch) </a:t>
            </a:r>
            <a:r>
              <a:rPr lang="en-GB" sz="2400" dirty="0"/>
              <a:t>– caution required before amending without an order of the court</a:t>
            </a:r>
          </a:p>
          <a:p>
            <a:r>
              <a:rPr lang="en-GB" sz="2400" b="1" i="1" dirty="0"/>
              <a:t>Re Data Express Ltd, The Times, 27 April 1987 </a:t>
            </a:r>
            <a:r>
              <a:rPr lang="en-GB" sz="2400" dirty="0"/>
              <a:t>– desirability of court order when register lost</a:t>
            </a:r>
          </a:p>
          <a:p>
            <a:endParaRPr lang="en-GB" sz="24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215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7" y="0"/>
            <a:ext cx="9001000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10. Accompanying and alternative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s. 306 CA 2006 </a:t>
            </a:r>
            <a:r>
              <a:rPr lang="en-GB" sz="2400" dirty="0"/>
              <a:t>– order to convene a meeting</a:t>
            </a:r>
          </a:p>
          <a:p>
            <a:r>
              <a:rPr lang="en-GB" sz="2400" dirty="0"/>
              <a:t>Ability to bring other claims:</a:t>
            </a:r>
          </a:p>
          <a:p>
            <a:pPr lvl="1"/>
            <a:r>
              <a:rPr lang="en-GB" sz="2000" b="1" i="1" dirty="0"/>
              <a:t>Tett v Phoenix Property and Investment Co Ltd [1984] BCLC 599 </a:t>
            </a:r>
          </a:p>
        </p:txBody>
      </p:sp>
    </p:spTree>
    <p:extLst>
      <p:ext uri="{BB962C8B-B14F-4D97-AF65-F5344CB8AC3E}">
        <p14:creationId xmlns:p14="http://schemas.microsoft.com/office/powerpoint/2010/main" val="360225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240360"/>
          </a:xfrm>
        </p:spPr>
        <p:txBody>
          <a:bodyPr>
            <a:normAutofit/>
          </a:bodyPr>
          <a:lstStyle/>
          <a:p>
            <a:r>
              <a:rPr lang="en-GB" dirty="0"/>
              <a:t>Thank you for listening.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Any 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55776" y="1124744"/>
            <a:ext cx="5760442" cy="4752528"/>
          </a:xfrm>
        </p:spPr>
        <p:txBody>
          <a:bodyPr>
            <a:noAutofit/>
          </a:bodyPr>
          <a:lstStyle/>
          <a:p>
            <a:pPr algn="just"/>
            <a:endParaRPr lang="en-GB" sz="1400" dirty="0"/>
          </a:p>
          <a:p>
            <a:pPr algn="just">
              <a:spcAft>
                <a:spcPts val="0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162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Every</a:t>
            </a:r>
            <a:r>
              <a:rPr lang="en-GB" sz="2400" dirty="0"/>
              <a:t> company is legally obliged to maintain a register of members which has evidential significance.</a:t>
            </a:r>
          </a:p>
          <a:p>
            <a:r>
              <a:rPr lang="en-GB" sz="2400" dirty="0"/>
              <a:t>This talk explores the issues which may arise in relation to the maintenance and accuracy of the register and how to deal with them. </a:t>
            </a:r>
          </a:p>
          <a:p>
            <a:r>
              <a:rPr lang="en-GB" sz="2400" dirty="0"/>
              <a:t>In particular, we will be looking at rectification claims under </a:t>
            </a:r>
            <a:r>
              <a:rPr lang="en-GB" sz="2400" b="1" dirty="0"/>
              <a:t>s. 125 CA 2006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9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9036496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1. The duty to maintain a register of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40" y="1412776"/>
            <a:ext cx="8280920" cy="4824536"/>
          </a:xfrm>
        </p:spPr>
        <p:txBody>
          <a:bodyPr>
            <a:normAutofit/>
          </a:bodyPr>
          <a:lstStyle/>
          <a:p>
            <a:r>
              <a:rPr lang="en-GB" sz="2400" b="1" dirty="0"/>
              <a:t>s. 113 CA 2006 </a:t>
            </a:r>
            <a:r>
              <a:rPr lang="en-GB" sz="2400" dirty="0"/>
              <a:t>- every company is required to keep a register of its members. </a:t>
            </a:r>
          </a:p>
          <a:p>
            <a:r>
              <a:rPr lang="en-GB" sz="2400" dirty="0"/>
              <a:t>May be electronic</a:t>
            </a:r>
          </a:p>
          <a:p>
            <a:r>
              <a:rPr lang="en-GB" sz="2400" dirty="0"/>
              <a:t>Prescribed information it must contain</a:t>
            </a:r>
          </a:p>
          <a:p>
            <a:r>
              <a:rPr lang="en-GB" sz="2400" dirty="0"/>
              <a:t>Not to contain information about any trust:</a:t>
            </a:r>
            <a:r>
              <a:rPr lang="en-GB" sz="2400" b="1" i="1" dirty="0"/>
              <a:t> </a:t>
            </a:r>
            <a:r>
              <a:rPr lang="en-GB" sz="2400" b="1" dirty="0"/>
              <a:t>s. 126 CA 2006</a:t>
            </a:r>
            <a:r>
              <a:rPr lang="en-GB" sz="2400" dirty="0"/>
              <a:t>; </a:t>
            </a:r>
            <a:r>
              <a:rPr lang="en-GB" sz="2400" b="1" i="1" dirty="0"/>
              <a:t>Eckerle v Wickeder [2013] EWHC 68 (Ch)</a:t>
            </a:r>
            <a:r>
              <a:rPr lang="en-GB" sz="2400" dirty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35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B6F42-D546-16AC-4C39-FA1B59C2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121F-FEDA-59BF-83EC-1FBFE19C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9497"/>
            <a:ext cx="9181020" cy="1143000"/>
          </a:xfrm>
        </p:spPr>
        <p:txBody>
          <a:bodyPr>
            <a:noAutofit/>
          </a:bodyPr>
          <a:lstStyle/>
          <a:p>
            <a:r>
              <a:rPr lang="en-GB" sz="2400" b="1" dirty="0"/>
              <a:t>2. The importance of maintaining a register and the possible consequences of failing to do so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0262-5B34-1A9B-93AE-518AFEA2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Not just an obligation to maintain:</a:t>
            </a:r>
          </a:p>
          <a:p>
            <a:pPr lvl="1"/>
            <a:r>
              <a:rPr lang="en-GB" sz="2000" b="1" dirty="0"/>
              <a:t>s. 114 CA 2006 </a:t>
            </a:r>
            <a:r>
              <a:rPr lang="en-GB" sz="2000" dirty="0"/>
              <a:t>- a company's register of members must be kept available for inspection and the company must give notice to the registrar of the place where the register is kept.</a:t>
            </a:r>
          </a:p>
          <a:p>
            <a:pPr lvl="1"/>
            <a:r>
              <a:rPr lang="en-GB" sz="2000" b="1" dirty="0"/>
              <a:t>s. 116 CA 2006 </a:t>
            </a:r>
            <a:r>
              <a:rPr lang="en-GB" sz="2000" dirty="0"/>
              <a:t>- any person may require a copy of the register on payment of such fee as may be prescribed.</a:t>
            </a:r>
          </a:p>
          <a:p>
            <a:r>
              <a:rPr lang="en-GB" sz="2400" dirty="0"/>
              <a:t>Failure to comply is an offence</a:t>
            </a:r>
          </a:p>
        </p:txBody>
      </p:sp>
    </p:spTree>
    <p:extLst>
      <p:ext uri="{BB962C8B-B14F-4D97-AF65-F5344CB8AC3E}">
        <p14:creationId xmlns:p14="http://schemas.microsoft.com/office/powerpoint/2010/main" val="100872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3. The wider significance of the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s. 127(1) CA 2006 </a:t>
            </a:r>
            <a:r>
              <a:rPr lang="en-GB" dirty="0"/>
              <a:t>– broadly, the register is </a:t>
            </a:r>
            <a:r>
              <a:rPr lang="en-GB" i="1" dirty="0"/>
              <a:t>prima facie </a:t>
            </a:r>
            <a:r>
              <a:rPr lang="en-GB" dirty="0"/>
              <a:t>evidence of any matters which are, by CA 2006, directed or authorised to be inserted in it</a:t>
            </a:r>
          </a:p>
          <a:p>
            <a:r>
              <a:rPr lang="en-GB" b="1" i="1" dirty="0"/>
              <a:t>Bland v Keegan [2024] EWCA </a:t>
            </a:r>
            <a:r>
              <a:rPr lang="en-GB" b="1" i="1" dirty="0" err="1"/>
              <a:t>Civ</a:t>
            </a:r>
            <a:r>
              <a:rPr lang="en-GB" b="1" i="1" dirty="0"/>
              <a:t> 934 </a:t>
            </a:r>
            <a:r>
              <a:rPr lang="en-GB" dirty="0"/>
              <a:t>- conclusiveness of the register of members considered</a:t>
            </a:r>
          </a:p>
        </p:txBody>
      </p:sp>
    </p:spTree>
    <p:extLst>
      <p:ext uri="{BB962C8B-B14F-4D97-AF65-F5344CB8AC3E}">
        <p14:creationId xmlns:p14="http://schemas.microsoft.com/office/powerpoint/2010/main" val="352453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Possible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925144"/>
          </a:xfrm>
        </p:spPr>
        <p:txBody>
          <a:bodyPr>
            <a:normAutofit/>
          </a:bodyPr>
          <a:lstStyle/>
          <a:p>
            <a:r>
              <a:rPr lang="en-GB" dirty="0"/>
              <a:t>Never wrote up a register </a:t>
            </a:r>
          </a:p>
          <a:p>
            <a:r>
              <a:rPr lang="en-GB" dirty="0"/>
              <a:t>Register lost</a:t>
            </a:r>
          </a:p>
          <a:p>
            <a:pPr lvl="1"/>
            <a:r>
              <a:rPr lang="en-GB" dirty="0"/>
              <a:t>See </a:t>
            </a:r>
            <a:r>
              <a:rPr lang="en-GB" b="1" i="1" dirty="0"/>
              <a:t>Re Data Express Ltd, The Times, 27 April 1987</a:t>
            </a:r>
          </a:p>
          <a:p>
            <a:r>
              <a:rPr lang="en-GB" dirty="0"/>
              <a:t>Incomplete / out of date register</a:t>
            </a:r>
          </a:p>
          <a:p>
            <a:r>
              <a:rPr lang="en-GB" dirty="0"/>
              <a:t>Inaccurate register </a:t>
            </a:r>
          </a:p>
        </p:txBody>
      </p:sp>
    </p:spTree>
    <p:extLst>
      <p:ext uri="{BB962C8B-B14F-4D97-AF65-F5344CB8AC3E}">
        <p14:creationId xmlns:p14="http://schemas.microsoft.com/office/powerpoint/2010/main" val="1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The availability of rectification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925144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s. 125(1) CA 2006 </a:t>
            </a:r>
            <a:r>
              <a:rPr lang="en-GB" sz="2400" dirty="0"/>
              <a:t>was amended by the Economic Crime and Corporate Transparency Act 2006</a:t>
            </a:r>
          </a:p>
          <a:p>
            <a:r>
              <a:rPr lang="en-GB" sz="2400" dirty="0"/>
              <a:t>It now provides:</a:t>
            </a:r>
          </a:p>
          <a:p>
            <a:pPr marL="1257300" lvl="2" indent="-457200">
              <a:buFont typeface="+mj-lt"/>
              <a:buAutoNum type="arabicParenR"/>
            </a:pPr>
            <a:r>
              <a:rPr lang="en-GB" i="1" dirty="0"/>
              <a:t>If a company’s register of members—</a:t>
            </a:r>
          </a:p>
          <a:p>
            <a:pPr marL="1714500" lvl="3" indent="-457200">
              <a:buFont typeface="+mj-lt"/>
              <a:buAutoNum type="alphaLcParenR"/>
            </a:pPr>
            <a:r>
              <a:rPr lang="en-GB" i="1" dirty="0"/>
              <a:t>does not include information that it is required to include, or</a:t>
            </a:r>
          </a:p>
          <a:p>
            <a:pPr marL="1714500" lvl="3" indent="-457200">
              <a:buFont typeface="+mj-lt"/>
              <a:buAutoNum type="alphaLcParenR"/>
            </a:pPr>
            <a:r>
              <a:rPr lang="en-GB" i="1" dirty="0"/>
              <a:t>includes information that it is not required to include,</a:t>
            </a:r>
          </a:p>
          <a:p>
            <a:pPr marL="1257300" lvl="3" indent="0">
              <a:buNone/>
            </a:pPr>
            <a:r>
              <a:rPr lang="en-GB" i="1" dirty="0"/>
              <a:t>the person aggrieved, or any member of the company, or the company, may apply to the court for rectification of the register.</a:t>
            </a:r>
          </a:p>
          <a:p>
            <a:pPr marL="1257300" lvl="3" indent="0">
              <a:buNone/>
            </a:pPr>
            <a:endParaRPr lang="en-GB" sz="1600" dirty="0"/>
          </a:p>
          <a:p>
            <a:r>
              <a:rPr lang="en-GB" sz="2400" b="1" i="1" dirty="0" err="1"/>
              <a:t>Jusan</a:t>
            </a:r>
            <a:r>
              <a:rPr lang="en-GB" sz="2400" b="1" i="1" dirty="0"/>
              <a:t> Technologies Ltd v </a:t>
            </a:r>
            <a:r>
              <a:rPr lang="en-GB" sz="2400" b="1" i="1" dirty="0" err="1"/>
              <a:t>Uconinvest</a:t>
            </a:r>
            <a:r>
              <a:rPr lang="en-GB" sz="2400" b="1" i="1" dirty="0"/>
              <a:t> LLC [2025] EWHC 704 (Ch)</a:t>
            </a:r>
          </a:p>
          <a:p>
            <a:pPr marL="800100" lvl="2" indent="0">
              <a:buNone/>
            </a:pPr>
            <a:r>
              <a:rPr lang="en-GB" sz="1800" dirty="0"/>
              <a:t>		</a:t>
            </a:r>
          </a:p>
          <a:p>
            <a:pPr marL="800100" lvl="2" indent="0">
              <a:buNone/>
            </a:pPr>
            <a:endParaRPr lang="en-GB" sz="1800" dirty="0"/>
          </a:p>
          <a:p>
            <a:pPr marL="800100" lvl="2" indent="0">
              <a:buNone/>
            </a:pPr>
            <a:endParaRPr lang="en-GB" sz="1800" dirty="0"/>
          </a:p>
          <a:p>
            <a:pPr marL="800100" lvl="2" indent="0">
              <a:buNone/>
            </a:pPr>
            <a:endParaRPr lang="en-GB" sz="18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088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6. Nature of relief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59632"/>
            <a:ext cx="8280920" cy="5078288"/>
          </a:xfrm>
        </p:spPr>
        <p:txBody>
          <a:bodyPr>
            <a:normAutofit/>
          </a:bodyPr>
          <a:lstStyle/>
          <a:p>
            <a:r>
              <a:rPr lang="en-GB" sz="2400" dirty="0"/>
              <a:t>Possible retrospective effect of relief:</a:t>
            </a:r>
          </a:p>
          <a:p>
            <a:pPr lvl="1"/>
            <a:r>
              <a:rPr lang="en-GB" sz="2000" b="1" i="1" dirty="0"/>
              <a:t>Re Sussex Brick Co [1904] 1 Ch 598 </a:t>
            </a:r>
            <a:r>
              <a:rPr lang="en-GB" sz="2000" dirty="0"/>
              <a:t>(Court of Appeal); </a:t>
            </a:r>
            <a:r>
              <a:rPr lang="en-GB" sz="2000" b="1" i="1" dirty="0"/>
              <a:t>Re Starlight Developers Ltd [2007] EWHC 1660 (Ch)</a:t>
            </a:r>
          </a:p>
          <a:p>
            <a:pPr lvl="1"/>
            <a:r>
              <a:rPr lang="en-GB" sz="2000" b="1" i="1" dirty="0"/>
              <a:t>Smith v Charles Building Services Ltd [2006] EWCA </a:t>
            </a:r>
            <a:r>
              <a:rPr lang="en-GB" sz="2000" b="1" i="1" dirty="0" err="1"/>
              <a:t>Civ</a:t>
            </a:r>
            <a:r>
              <a:rPr lang="en-GB" sz="2000" b="1" i="1" dirty="0"/>
              <a:t> 14 </a:t>
            </a:r>
            <a:r>
              <a:rPr lang="en-GB" sz="2000" dirty="0"/>
              <a:t>(Court of Appeal)</a:t>
            </a:r>
          </a:p>
          <a:p>
            <a:r>
              <a:rPr lang="en-GB" sz="2400" dirty="0"/>
              <a:t>Possible to award compensation:</a:t>
            </a:r>
          </a:p>
          <a:p>
            <a:pPr lvl="1"/>
            <a:r>
              <a:rPr lang="en-GB" sz="2000" b="1" dirty="0"/>
              <a:t>s. 125(2) CA 2006: “</a:t>
            </a:r>
            <a:r>
              <a:rPr lang="en-GB" sz="2000" i="1" dirty="0"/>
              <a:t>The court may … order rectification of the register and payment by the company of any damages sustained by any party aggrieved.”</a:t>
            </a:r>
          </a:p>
          <a:p>
            <a:r>
              <a:rPr lang="en-GB" sz="2400" dirty="0"/>
              <a:t>Possible to order someone to effect the rectification</a:t>
            </a:r>
          </a:p>
        </p:txBody>
      </p:sp>
    </p:spTree>
    <p:extLst>
      <p:ext uri="{BB962C8B-B14F-4D97-AF65-F5344CB8AC3E}">
        <p14:creationId xmlns:p14="http://schemas.microsoft.com/office/powerpoint/2010/main" val="387768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7. Making an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9251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Who may make an application? See </a:t>
            </a:r>
            <a:r>
              <a:rPr lang="en-GB" sz="2000" b="1" dirty="0"/>
              <a:t>s. 125(1) CA 2006:</a:t>
            </a:r>
            <a:r>
              <a:rPr lang="en-GB" sz="2000" dirty="0"/>
              <a:t> “</a:t>
            </a:r>
            <a:r>
              <a:rPr lang="en-GB" sz="2000" i="1" dirty="0"/>
              <a:t>person aggrieved</a:t>
            </a:r>
            <a:r>
              <a:rPr lang="en-GB" sz="2000" dirty="0"/>
              <a:t>”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Beneficial owner - </a:t>
            </a:r>
            <a:r>
              <a:rPr lang="en-GB" sz="1600" b="1" i="1" dirty="0"/>
              <a:t>Re </a:t>
            </a:r>
            <a:r>
              <a:rPr lang="en-GB" sz="1600" b="1" i="1" dirty="0" err="1"/>
              <a:t>Hoicrest</a:t>
            </a:r>
            <a:r>
              <a:rPr lang="en-GB" sz="1600" b="1" i="1" dirty="0"/>
              <a:t> Ltd [2000] 1 WLR 414</a:t>
            </a:r>
            <a:r>
              <a:rPr lang="en-GB" sz="1600" dirty="0"/>
              <a:t>; </a:t>
            </a:r>
            <a:r>
              <a:rPr lang="en-GB" sz="1600" b="1" i="1" dirty="0"/>
              <a:t>Nilon Ltd v Royal Westminster Investments SA [2015] UKPC 2</a:t>
            </a:r>
            <a:r>
              <a:rPr lang="en-GB" sz="1600" dirty="0"/>
              <a:t>; </a:t>
            </a:r>
            <a:r>
              <a:rPr lang="en-GB" sz="1600" b="1" i="1" dirty="0"/>
              <a:t>Otto v Inner Mongolia Happy Lamb Catering Management Company Ltd [2024] EWHC 497 (Ch)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Executor - </a:t>
            </a:r>
            <a:r>
              <a:rPr lang="en-GB" sz="1600" b="1" i="1" dirty="0"/>
              <a:t>Re Lancashire Cleaning Services Ltd [2017] EWHC 1094 (Ch)</a:t>
            </a:r>
            <a:r>
              <a:rPr lang="en-GB" sz="1600" dirty="0"/>
              <a:t>; </a:t>
            </a:r>
            <a:r>
              <a:rPr lang="en-GB" sz="1600" b="1" i="1" dirty="0"/>
              <a:t>Williams v Russell Price Farm Services Ltd [2020] EWHC 1088 (Ch)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Time limit? See </a:t>
            </a:r>
            <a:r>
              <a:rPr lang="en-GB" sz="2000" b="1" dirty="0"/>
              <a:t>s. 128(1) CA 2006</a:t>
            </a:r>
            <a:r>
              <a:rPr lang="en-GB" sz="2000" dirty="0"/>
              <a:t>: 10 years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Which parties to join as respondents?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Evidence required?</a:t>
            </a:r>
          </a:p>
          <a:p>
            <a:pPr lvl="1">
              <a:lnSpc>
                <a:spcPct val="12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153771"/>
      </p:ext>
    </p:extLst>
  </p:cSld>
  <p:clrMapOvr>
    <a:masterClrMapping/>
  </p:clrMapOvr>
</p:sld>
</file>

<file path=ppt/theme/theme1.xml><?xml version="1.0" encoding="utf-8"?>
<a:theme xmlns:a="http://schemas.openxmlformats.org/drawingml/2006/main" name="Ersk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o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bb7f6c5-4730-41ab-bb4c-726ce15c5d22}" enabled="0" method="" siteId="{5bb7f6c5-4730-41ab-bb4c-726ce15c5d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841</Words>
  <Application>Microsoft Office PowerPoint</Application>
  <PresentationFormat>On-screen Show (4:3)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Kalinga</vt:lpstr>
      <vt:lpstr>Erskine</vt:lpstr>
      <vt:lpstr>Front page</vt:lpstr>
      <vt:lpstr>The register of members:  when it goes wrong and how to put it right</vt:lpstr>
      <vt:lpstr>Introduction</vt:lpstr>
      <vt:lpstr>1. The duty to maintain a register of members</vt:lpstr>
      <vt:lpstr>2. The importance of maintaining a register and the possible consequences of failing to do so </vt:lpstr>
      <vt:lpstr>3. The wider significance of the register</vt:lpstr>
      <vt:lpstr>4. Possible issues</vt:lpstr>
      <vt:lpstr>5. The availability of rectification</vt:lpstr>
      <vt:lpstr>6. Nature of relief</vt:lpstr>
      <vt:lpstr>7. Making an application</vt:lpstr>
      <vt:lpstr>8. Can a company can write up a “new” / “corrected” register itself?</vt:lpstr>
      <vt:lpstr>9. When a court order is appropriate</vt:lpstr>
      <vt:lpstr>10. Accompanying and alternative applications</vt:lpstr>
      <vt:lpstr>Thank you for listening.  Any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Hughes</dc:creator>
  <cp:lastModifiedBy>Nigel Dougherty</cp:lastModifiedBy>
  <cp:revision>60</cp:revision>
  <dcterms:created xsi:type="dcterms:W3CDTF">2015-05-26T11:45:11Z</dcterms:created>
  <dcterms:modified xsi:type="dcterms:W3CDTF">2026-06-12T10:29:57Z</dcterms:modified>
</cp:coreProperties>
</file>